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71" r:id="rId7"/>
    <p:sldId id="272" r:id="rId8"/>
    <p:sldId id="260" r:id="rId9"/>
    <p:sldId id="264" r:id="rId10"/>
    <p:sldId id="265" r:id="rId11"/>
    <p:sldId id="261" r:id="rId12"/>
    <p:sldId id="269" r:id="rId13"/>
    <p:sldId id="267" r:id="rId14"/>
    <p:sldId id="270" r:id="rId15"/>
    <p:sldId id="268" r:id="rId16"/>
  </p:sldIdLst>
  <p:sldSz cx="18288000" cy="10287000"/>
  <p:notesSz cx="6858000" cy="9144000"/>
  <p:embeddedFontLst>
    <p:embeddedFont>
      <p:font typeface="Bobby Jones" panose="020B0604020202020204" charset="0"/>
      <p:regular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Dosis Medium" pitchFamily="2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74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5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31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20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2389" y="7367759"/>
            <a:ext cx="5491611" cy="3324921"/>
          </a:xfrm>
          <a:custGeom>
            <a:avLst/>
            <a:gdLst/>
            <a:ahLst/>
            <a:cxnLst/>
            <a:rect l="l" t="t" r="r" b="b"/>
            <a:pathLst>
              <a:path w="5491611" h="3324921">
                <a:moveTo>
                  <a:pt x="0" y="0"/>
                </a:moveTo>
                <a:lnTo>
                  <a:pt x="5491611" y="0"/>
                </a:lnTo>
                <a:lnTo>
                  <a:pt x="5491611" y="3324921"/>
                </a:lnTo>
                <a:lnTo>
                  <a:pt x="0" y="332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732813" y="3261787"/>
            <a:ext cx="2411187" cy="3843921"/>
          </a:xfrm>
          <a:custGeom>
            <a:avLst/>
            <a:gdLst/>
            <a:ahLst/>
            <a:cxnLst/>
            <a:rect l="l" t="t" r="r" b="b"/>
            <a:pathLst>
              <a:path w="2411187" h="3843921">
                <a:moveTo>
                  <a:pt x="0" y="0"/>
                </a:moveTo>
                <a:lnTo>
                  <a:pt x="2411187" y="0"/>
                </a:lnTo>
                <a:lnTo>
                  <a:pt x="2411187" y="3843922"/>
                </a:lnTo>
                <a:lnTo>
                  <a:pt x="0" y="3843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4864" y="4110876"/>
            <a:ext cx="6421668" cy="5989665"/>
          </a:xfrm>
          <a:custGeom>
            <a:avLst/>
            <a:gdLst/>
            <a:ahLst/>
            <a:cxnLst/>
            <a:rect l="l" t="t" r="r" b="b"/>
            <a:pathLst>
              <a:path w="6421668" h="5989665">
                <a:moveTo>
                  <a:pt x="0" y="0"/>
                </a:moveTo>
                <a:lnTo>
                  <a:pt x="6421667" y="0"/>
                </a:lnTo>
                <a:lnTo>
                  <a:pt x="6421667" y="5989665"/>
                </a:lnTo>
                <a:lnTo>
                  <a:pt x="0" y="5989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98919" y="4418581"/>
            <a:ext cx="2667914" cy="2061570"/>
          </a:xfrm>
          <a:custGeom>
            <a:avLst/>
            <a:gdLst/>
            <a:ahLst/>
            <a:cxnLst/>
            <a:rect l="l" t="t" r="r" b="b"/>
            <a:pathLst>
              <a:path w="2667914" h="2061570">
                <a:moveTo>
                  <a:pt x="0" y="0"/>
                </a:moveTo>
                <a:lnTo>
                  <a:pt x="2667915" y="0"/>
                </a:lnTo>
                <a:lnTo>
                  <a:pt x="2667915" y="2061570"/>
                </a:lnTo>
                <a:lnTo>
                  <a:pt x="0" y="20615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16496" y="3122633"/>
            <a:ext cx="1783178" cy="2397916"/>
          </a:xfrm>
          <a:custGeom>
            <a:avLst/>
            <a:gdLst/>
            <a:ahLst/>
            <a:cxnLst/>
            <a:rect l="l" t="t" r="r" b="b"/>
            <a:pathLst>
              <a:path w="1783178" h="2397916">
                <a:moveTo>
                  <a:pt x="0" y="0"/>
                </a:moveTo>
                <a:lnTo>
                  <a:pt x="1783178" y="0"/>
                </a:lnTo>
                <a:lnTo>
                  <a:pt x="1783178" y="2397916"/>
                </a:lnTo>
                <a:lnTo>
                  <a:pt x="0" y="23979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885697" y="6190676"/>
            <a:ext cx="2872458" cy="3843921"/>
          </a:xfrm>
          <a:custGeom>
            <a:avLst/>
            <a:gdLst/>
            <a:ahLst/>
            <a:cxnLst/>
            <a:rect l="l" t="t" r="r" b="b"/>
            <a:pathLst>
              <a:path w="2872458" h="3843921">
                <a:moveTo>
                  <a:pt x="0" y="0"/>
                </a:moveTo>
                <a:lnTo>
                  <a:pt x="2872458" y="0"/>
                </a:lnTo>
                <a:lnTo>
                  <a:pt x="2872458" y="3843922"/>
                </a:lnTo>
                <a:lnTo>
                  <a:pt x="0" y="38439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510159" y="5674594"/>
            <a:ext cx="670745" cy="1174872"/>
          </a:xfrm>
          <a:custGeom>
            <a:avLst/>
            <a:gdLst/>
            <a:ahLst/>
            <a:cxnLst/>
            <a:rect l="l" t="t" r="r" b="b"/>
            <a:pathLst>
              <a:path w="670745" h="1174872">
                <a:moveTo>
                  <a:pt x="0" y="0"/>
                </a:moveTo>
                <a:lnTo>
                  <a:pt x="670745" y="0"/>
                </a:lnTo>
                <a:lnTo>
                  <a:pt x="670745" y="1174872"/>
                </a:lnTo>
                <a:lnTo>
                  <a:pt x="0" y="11748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49587" y="5592542"/>
            <a:ext cx="2949756" cy="1775217"/>
          </a:xfrm>
          <a:custGeom>
            <a:avLst/>
            <a:gdLst/>
            <a:ahLst/>
            <a:cxnLst/>
            <a:rect l="l" t="t" r="r" b="b"/>
            <a:pathLst>
              <a:path w="2949756" h="1775217">
                <a:moveTo>
                  <a:pt x="0" y="0"/>
                </a:moveTo>
                <a:lnTo>
                  <a:pt x="2949756" y="0"/>
                </a:lnTo>
                <a:lnTo>
                  <a:pt x="2949756" y="1775217"/>
                </a:lnTo>
                <a:lnTo>
                  <a:pt x="0" y="177521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008488" y="447061"/>
            <a:ext cx="3655220" cy="3843921"/>
          </a:xfrm>
          <a:custGeom>
            <a:avLst/>
            <a:gdLst/>
            <a:ahLst/>
            <a:cxnLst/>
            <a:rect l="l" t="t" r="r" b="b"/>
            <a:pathLst>
              <a:path w="3655220" h="3843921">
                <a:moveTo>
                  <a:pt x="0" y="0"/>
                </a:moveTo>
                <a:lnTo>
                  <a:pt x="3655220" y="0"/>
                </a:lnTo>
                <a:lnTo>
                  <a:pt x="3655220" y="3843921"/>
                </a:lnTo>
                <a:lnTo>
                  <a:pt x="0" y="384392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663708" y="3739359"/>
            <a:ext cx="1397790" cy="1921961"/>
          </a:xfrm>
          <a:custGeom>
            <a:avLst/>
            <a:gdLst/>
            <a:ahLst/>
            <a:cxnLst/>
            <a:rect l="l" t="t" r="r" b="b"/>
            <a:pathLst>
              <a:path w="1397790" h="1921961">
                <a:moveTo>
                  <a:pt x="0" y="0"/>
                </a:moveTo>
                <a:lnTo>
                  <a:pt x="1397789" y="0"/>
                </a:lnTo>
                <a:lnTo>
                  <a:pt x="1397789" y="1921961"/>
                </a:lnTo>
                <a:lnTo>
                  <a:pt x="0" y="192196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53477" y="7701292"/>
            <a:ext cx="2880815" cy="3536715"/>
          </a:xfrm>
          <a:custGeom>
            <a:avLst/>
            <a:gdLst/>
            <a:ahLst/>
            <a:cxnLst/>
            <a:rect l="l" t="t" r="r" b="b"/>
            <a:pathLst>
              <a:path w="2880815" h="3536715">
                <a:moveTo>
                  <a:pt x="0" y="0"/>
                </a:moveTo>
                <a:lnTo>
                  <a:pt x="2880815" y="0"/>
                </a:lnTo>
                <a:lnTo>
                  <a:pt x="2880815" y="3536715"/>
                </a:lnTo>
                <a:lnTo>
                  <a:pt x="0" y="353671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7560" y="6652130"/>
            <a:ext cx="1514608" cy="2098323"/>
          </a:xfrm>
          <a:custGeom>
            <a:avLst/>
            <a:gdLst/>
            <a:ahLst/>
            <a:cxnLst/>
            <a:rect l="l" t="t" r="r" b="b"/>
            <a:pathLst>
              <a:path w="1514608" h="2098323">
                <a:moveTo>
                  <a:pt x="0" y="0"/>
                </a:moveTo>
                <a:lnTo>
                  <a:pt x="1514608" y="0"/>
                </a:lnTo>
                <a:lnTo>
                  <a:pt x="1514608" y="2098323"/>
                </a:lnTo>
                <a:lnTo>
                  <a:pt x="0" y="209832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957020" y="2475191"/>
            <a:ext cx="1455678" cy="1775217"/>
          </a:xfrm>
          <a:custGeom>
            <a:avLst/>
            <a:gdLst/>
            <a:ahLst/>
            <a:cxnLst/>
            <a:rect l="l" t="t" r="r" b="b"/>
            <a:pathLst>
              <a:path w="1455678" h="1775217">
                <a:moveTo>
                  <a:pt x="0" y="0"/>
                </a:moveTo>
                <a:lnTo>
                  <a:pt x="1455677" y="0"/>
                </a:lnTo>
                <a:lnTo>
                  <a:pt x="1455677" y="1775216"/>
                </a:lnTo>
                <a:lnTo>
                  <a:pt x="0" y="177521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523145" y="-1368731"/>
            <a:ext cx="2620855" cy="3843921"/>
          </a:xfrm>
          <a:custGeom>
            <a:avLst/>
            <a:gdLst/>
            <a:ahLst/>
            <a:cxnLst/>
            <a:rect l="l" t="t" r="r" b="b"/>
            <a:pathLst>
              <a:path w="2620855" h="3843921">
                <a:moveTo>
                  <a:pt x="0" y="0"/>
                </a:moveTo>
                <a:lnTo>
                  <a:pt x="2620855" y="0"/>
                </a:lnTo>
                <a:lnTo>
                  <a:pt x="2620855" y="3843922"/>
                </a:lnTo>
                <a:lnTo>
                  <a:pt x="0" y="384392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252954" y="2099936"/>
            <a:ext cx="1509613" cy="3843921"/>
          </a:xfrm>
          <a:custGeom>
            <a:avLst/>
            <a:gdLst/>
            <a:ahLst/>
            <a:cxnLst/>
            <a:rect l="l" t="t" r="r" b="b"/>
            <a:pathLst>
              <a:path w="1509613" h="3843921">
                <a:moveTo>
                  <a:pt x="0" y="0"/>
                </a:moveTo>
                <a:lnTo>
                  <a:pt x="1509613" y="0"/>
                </a:lnTo>
                <a:lnTo>
                  <a:pt x="1509613" y="3843921"/>
                </a:lnTo>
                <a:lnTo>
                  <a:pt x="0" y="384392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198319" y="3540179"/>
            <a:ext cx="7035361" cy="3873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29"/>
              </a:lnSpc>
            </a:pPr>
            <a:r>
              <a:rPr lang="en-US" sz="7378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weather forecast</a:t>
            </a:r>
          </a:p>
          <a:p>
            <a:pPr algn="ctr">
              <a:lnSpc>
                <a:spcPts val="10329"/>
              </a:lnSpc>
              <a:spcBef>
                <a:spcPct val="0"/>
              </a:spcBef>
            </a:pPr>
            <a:r>
              <a:rPr lang="en-US" sz="7378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website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87400" y="8692216"/>
            <a:ext cx="5744740" cy="147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7"/>
              </a:lnSpc>
            </a:pPr>
            <a:r>
              <a:rPr lang="en-US" sz="2798" b="1" dirty="0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Mubara Naz 21CS030</a:t>
            </a:r>
          </a:p>
          <a:p>
            <a:pPr algn="ctr">
              <a:lnSpc>
                <a:spcPts val="3917"/>
              </a:lnSpc>
            </a:pPr>
            <a:r>
              <a:rPr lang="en-US" sz="2798" b="1" dirty="0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Murk Mallah 21CS032</a:t>
            </a:r>
          </a:p>
          <a:p>
            <a:pPr algn="ctr">
              <a:lnSpc>
                <a:spcPts val="3917"/>
              </a:lnSpc>
              <a:spcBef>
                <a:spcPct val="0"/>
              </a:spcBef>
            </a:pPr>
            <a:r>
              <a:rPr lang="en-US" sz="2798" b="1" dirty="0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Manahil Shaikh 21CS064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97391" y="4705391"/>
            <a:ext cx="6977917" cy="4224812"/>
          </a:xfrm>
          <a:custGeom>
            <a:avLst/>
            <a:gdLst/>
            <a:ahLst/>
            <a:cxnLst/>
            <a:rect l="l" t="t" r="r" b="b"/>
            <a:pathLst>
              <a:path w="6977917" h="4224812">
                <a:moveTo>
                  <a:pt x="0" y="0"/>
                </a:moveTo>
                <a:lnTo>
                  <a:pt x="6977918" y="0"/>
                </a:lnTo>
                <a:lnTo>
                  <a:pt x="6977918" y="4224812"/>
                </a:lnTo>
                <a:lnTo>
                  <a:pt x="0" y="4224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55464" y="2898746"/>
            <a:ext cx="3932027" cy="4827265"/>
          </a:xfrm>
          <a:custGeom>
            <a:avLst/>
            <a:gdLst/>
            <a:ahLst/>
            <a:cxnLst/>
            <a:rect l="l" t="t" r="r" b="b"/>
            <a:pathLst>
              <a:path w="3932027" h="4827265">
                <a:moveTo>
                  <a:pt x="0" y="0"/>
                </a:moveTo>
                <a:lnTo>
                  <a:pt x="3932028" y="0"/>
                </a:lnTo>
                <a:lnTo>
                  <a:pt x="3932028" y="4827265"/>
                </a:lnTo>
                <a:lnTo>
                  <a:pt x="0" y="48272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76783" y="3743035"/>
            <a:ext cx="2979497" cy="4722546"/>
          </a:xfrm>
          <a:custGeom>
            <a:avLst/>
            <a:gdLst/>
            <a:ahLst/>
            <a:cxnLst/>
            <a:rect l="l" t="t" r="r" b="b"/>
            <a:pathLst>
              <a:path w="2979497" h="4722546">
                <a:moveTo>
                  <a:pt x="0" y="0"/>
                </a:moveTo>
                <a:lnTo>
                  <a:pt x="2979497" y="0"/>
                </a:lnTo>
                <a:lnTo>
                  <a:pt x="2979497" y="4722545"/>
                </a:lnTo>
                <a:lnTo>
                  <a:pt x="0" y="47225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72303" y="2306955"/>
            <a:ext cx="1698349" cy="2152285"/>
          </a:xfrm>
          <a:custGeom>
            <a:avLst/>
            <a:gdLst/>
            <a:ahLst/>
            <a:cxnLst/>
            <a:rect l="l" t="t" r="r" b="b"/>
            <a:pathLst>
              <a:path w="1698349" h="2152285">
                <a:moveTo>
                  <a:pt x="0" y="0"/>
                </a:moveTo>
                <a:lnTo>
                  <a:pt x="1698349" y="0"/>
                </a:lnTo>
                <a:lnTo>
                  <a:pt x="1698349" y="2152285"/>
                </a:lnTo>
                <a:lnTo>
                  <a:pt x="0" y="21522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704330" y="2898746"/>
            <a:ext cx="7768877" cy="495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59" lvl="1">
              <a:lnSpc>
                <a:spcPts val="3919"/>
              </a:lnSpc>
            </a:pPr>
            <a:r>
              <a:rPr lang="en-US" sz="2800" dirty="0"/>
              <a:t>An </a:t>
            </a:r>
            <a:r>
              <a:rPr lang="en-US" sz="2800" b="1" dirty="0"/>
              <a:t>API</a:t>
            </a:r>
            <a:r>
              <a:rPr lang="en-US" sz="2800" dirty="0"/>
              <a:t> (Application Programming Interface) is a set of rules and protocols that allows different software applications to communicate and interact with each other. </a:t>
            </a:r>
          </a:p>
          <a:p>
            <a:pPr marL="302259" lvl="1">
              <a:lnSpc>
                <a:spcPts val="3919"/>
              </a:lnSpc>
            </a:pPr>
            <a:endParaRPr lang="en-US" sz="2800" dirty="0"/>
          </a:p>
          <a:p>
            <a:pPr marL="302259" lvl="1">
              <a:lnSpc>
                <a:spcPts val="3919"/>
              </a:lnSpc>
            </a:pPr>
            <a:r>
              <a:rPr lang="en-US" sz="2800" b="1" dirty="0"/>
              <a:t>How APIs Work:</a:t>
            </a:r>
          </a:p>
          <a:p>
            <a:pPr marL="816609" lvl="1" indent="-514350">
              <a:lnSpc>
                <a:spcPts val="3919"/>
              </a:lnSpc>
              <a:buFont typeface="+mj-lt"/>
              <a:buAutoNum type="arabicPeriod"/>
            </a:pPr>
            <a:r>
              <a:rPr lang="en-US" sz="2799" dirty="0">
                <a:latin typeface="Dosis Medium"/>
                <a:ea typeface="Dosis Medium"/>
                <a:cs typeface="Dosis Medium"/>
                <a:sym typeface="Dosis Medium"/>
              </a:rPr>
              <a:t>Request </a:t>
            </a:r>
          </a:p>
          <a:p>
            <a:pPr marL="816609" lvl="1" indent="-514350">
              <a:lnSpc>
                <a:spcPts val="3919"/>
              </a:lnSpc>
              <a:buFont typeface="+mj-lt"/>
              <a:buAutoNum type="arabicPeriod"/>
            </a:pPr>
            <a:r>
              <a:rPr lang="en-US" sz="2799" dirty="0">
                <a:latin typeface="Dosis Medium"/>
                <a:ea typeface="Dosis Medium"/>
                <a:cs typeface="Dosis Medium"/>
                <a:sym typeface="Dosis Medium"/>
              </a:rPr>
              <a:t>Processing </a:t>
            </a:r>
          </a:p>
          <a:p>
            <a:pPr marL="816609" lvl="1" indent="-514350">
              <a:lnSpc>
                <a:spcPts val="3919"/>
              </a:lnSpc>
              <a:buFont typeface="+mj-lt"/>
              <a:buAutoNum type="arabicPeriod"/>
            </a:pPr>
            <a:r>
              <a:rPr lang="en-US" sz="2799" dirty="0">
                <a:latin typeface="Dosis Medium"/>
                <a:ea typeface="Dosis Medium"/>
                <a:cs typeface="Dosis Medium"/>
                <a:sym typeface="Dosis Medium"/>
              </a:rPr>
              <a:t>Response </a:t>
            </a:r>
          </a:p>
          <a:p>
            <a:pPr marL="816609" lvl="1" indent="-514350">
              <a:lnSpc>
                <a:spcPts val="3919"/>
              </a:lnSpc>
              <a:buFont typeface="+mj-lt"/>
              <a:buAutoNum type="arabicPeriod"/>
            </a:pPr>
            <a:r>
              <a:rPr lang="en-US" sz="2799" dirty="0">
                <a:latin typeface="Dosis Medium"/>
                <a:ea typeface="Dosis Medium"/>
                <a:cs typeface="Dosis Medium"/>
                <a:sym typeface="Dosis Medium"/>
              </a:rPr>
              <a:t>Output 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7EFE58B2-FFC6-2ABA-072E-0D3C3B6C1CDB}"/>
              </a:ext>
            </a:extLst>
          </p:cNvPr>
          <p:cNvSpPr txBox="1"/>
          <p:nvPr/>
        </p:nvSpPr>
        <p:spPr>
          <a:xfrm>
            <a:off x="10885746" y="1368908"/>
            <a:ext cx="14804508" cy="1019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80"/>
              </a:lnSpc>
              <a:spcBef>
                <a:spcPct val="0"/>
              </a:spcBef>
            </a:pPr>
            <a:r>
              <a:rPr lang="en-US" sz="6200" dirty="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what is an Api 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792200" y="3109832"/>
            <a:ext cx="4114800" cy="4067336"/>
          </a:xfrm>
          <a:custGeom>
            <a:avLst/>
            <a:gdLst/>
            <a:ahLst/>
            <a:cxnLst/>
            <a:rect l="l" t="t" r="r" b="b"/>
            <a:pathLst>
              <a:path w="4647187" h="4934272">
                <a:moveTo>
                  <a:pt x="4647187" y="0"/>
                </a:moveTo>
                <a:lnTo>
                  <a:pt x="0" y="0"/>
                </a:lnTo>
                <a:lnTo>
                  <a:pt x="0" y="4934272"/>
                </a:lnTo>
                <a:lnTo>
                  <a:pt x="4647187" y="4934272"/>
                </a:lnTo>
                <a:lnTo>
                  <a:pt x="464718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24725" y="419100"/>
            <a:ext cx="10945631" cy="107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80"/>
              </a:lnSpc>
              <a:spcBef>
                <a:spcPct val="0"/>
              </a:spcBef>
            </a:pPr>
            <a:r>
              <a:rPr lang="en-US" sz="6200" dirty="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JavaScript and API Integration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24725" y="1519978"/>
            <a:ext cx="12138875" cy="8563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API Key: Used for authentication with the OpenWeatherMap.org</a:t>
            </a:r>
          </a:p>
          <a:p>
            <a:pPr marL="457200" indent="-457200" algn="just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API Methods:</a:t>
            </a:r>
          </a:p>
          <a:p>
            <a:pPr marL="914400" lvl="1" indent="-457200" algn="just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fetchWeather(city):</a:t>
            </a:r>
          </a:p>
          <a:p>
            <a:pPr marL="1371600" lvl="2" indent="-457200" algn="just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Fetches weather data for the given city.</a:t>
            </a:r>
          </a:p>
          <a:p>
            <a:pPr marL="1371600" lvl="2" indent="-457200" algn="just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Handles errors if no data is found.</a:t>
            </a:r>
          </a:p>
          <a:p>
            <a:pPr marL="914400" lvl="1" indent="-457200" algn="just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displayWeather(data):</a:t>
            </a:r>
          </a:p>
          <a:p>
            <a:pPr marL="1371600" lvl="2" indent="-457200" algn="just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Displays city name, temperature, humidity, wind speed, and weather description.</a:t>
            </a:r>
          </a:p>
          <a:p>
            <a:pPr marL="1371600" lvl="2" indent="-457200" algn="just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Changes background image based on weather conditions (e.g., clear, rain, snow).</a:t>
            </a:r>
          </a:p>
          <a:p>
            <a:pPr marL="457200" indent="-457200" algn="just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User Interaction:</a:t>
            </a:r>
          </a:p>
          <a:p>
            <a:pPr marL="914400" lvl="1" indent="-457200" algn="just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Search button and Enter key trigger the search( ) method to fetch weather for the input city.</a:t>
            </a:r>
          </a:p>
          <a:p>
            <a:pPr marL="457200" indent="-457200" algn="just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Example Call:</a:t>
            </a:r>
          </a:p>
          <a:p>
            <a:pPr marL="914400" lvl="1" indent="-457200" algn="just">
              <a:lnSpc>
                <a:spcPts val="4199"/>
              </a:lnSpc>
              <a:buFont typeface="Arial" panose="020B0604020202020204" pitchFamily="34" charset="0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weather.fetchWeather("jamshoro"): Fetches and displays weather data for Jamshoro on load.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A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771C7F-1792-808D-9D63-E9E40DD19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EB4E842-C529-C2E8-9DC4-9B307329E33A}"/>
              </a:ext>
            </a:extLst>
          </p:cNvPr>
          <p:cNvSpPr/>
          <p:nvPr/>
        </p:nvSpPr>
        <p:spPr>
          <a:xfrm>
            <a:off x="11166161" y="-111107"/>
            <a:ext cx="1081397" cy="1747835"/>
          </a:xfrm>
          <a:custGeom>
            <a:avLst/>
            <a:gdLst/>
            <a:ahLst/>
            <a:cxnLst/>
            <a:rect l="l" t="t" r="r" b="b"/>
            <a:pathLst>
              <a:path w="1646402" h="2883825">
                <a:moveTo>
                  <a:pt x="0" y="0"/>
                </a:moveTo>
                <a:lnTo>
                  <a:pt x="1646402" y="0"/>
                </a:lnTo>
                <a:lnTo>
                  <a:pt x="1646402" y="2883825"/>
                </a:lnTo>
                <a:lnTo>
                  <a:pt x="0" y="2883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431AB73-202E-3E8C-536E-7E9CE114DBD2}"/>
              </a:ext>
            </a:extLst>
          </p:cNvPr>
          <p:cNvSpPr txBox="1"/>
          <p:nvPr/>
        </p:nvSpPr>
        <p:spPr>
          <a:xfrm>
            <a:off x="546960" y="821473"/>
            <a:ext cx="9130440" cy="1019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80"/>
              </a:lnSpc>
              <a:spcBef>
                <a:spcPct val="0"/>
              </a:spcBef>
            </a:pPr>
            <a:r>
              <a:rPr lang="en-US" sz="6200" dirty="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City Search Functionality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CCCB5714-AF0C-CCE7-2BB3-CB0BBED833E7}"/>
              </a:ext>
            </a:extLst>
          </p:cNvPr>
          <p:cNvSpPr/>
          <p:nvPr/>
        </p:nvSpPr>
        <p:spPr>
          <a:xfrm>
            <a:off x="13102940" y="-111107"/>
            <a:ext cx="1081397" cy="1747835"/>
          </a:xfrm>
          <a:custGeom>
            <a:avLst/>
            <a:gdLst/>
            <a:ahLst/>
            <a:cxnLst/>
            <a:rect l="l" t="t" r="r" b="b"/>
            <a:pathLst>
              <a:path w="1646402" h="2883825">
                <a:moveTo>
                  <a:pt x="0" y="0"/>
                </a:moveTo>
                <a:lnTo>
                  <a:pt x="1646402" y="0"/>
                </a:lnTo>
                <a:lnTo>
                  <a:pt x="1646402" y="2883825"/>
                </a:lnTo>
                <a:lnTo>
                  <a:pt x="0" y="2883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8E3F1F82-13CC-0830-CF9B-26865EE12473}"/>
              </a:ext>
            </a:extLst>
          </p:cNvPr>
          <p:cNvSpPr/>
          <p:nvPr/>
        </p:nvSpPr>
        <p:spPr>
          <a:xfrm>
            <a:off x="15035092" y="-122414"/>
            <a:ext cx="1081397" cy="1747835"/>
          </a:xfrm>
          <a:custGeom>
            <a:avLst/>
            <a:gdLst/>
            <a:ahLst/>
            <a:cxnLst/>
            <a:rect l="l" t="t" r="r" b="b"/>
            <a:pathLst>
              <a:path w="1646402" h="2883825">
                <a:moveTo>
                  <a:pt x="0" y="0"/>
                </a:moveTo>
                <a:lnTo>
                  <a:pt x="1646402" y="0"/>
                </a:lnTo>
                <a:lnTo>
                  <a:pt x="1646402" y="2883824"/>
                </a:lnTo>
                <a:lnTo>
                  <a:pt x="0" y="2883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D92D17F0-0BD6-2D7D-46FA-6A4E6422D6BC}"/>
              </a:ext>
            </a:extLst>
          </p:cNvPr>
          <p:cNvSpPr/>
          <p:nvPr/>
        </p:nvSpPr>
        <p:spPr>
          <a:xfrm>
            <a:off x="16967244" y="-111107"/>
            <a:ext cx="1081397" cy="1747835"/>
          </a:xfrm>
          <a:custGeom>
            <a:avLst/>
            <a:gdLst/>
            <a:ahLst/>
            <a:cxnLst/>
            <a:rect l="l" t="t" r="r" b="b"/>
            <a:pathLst>
              <a:path w="1646402" h="2883825">
                <a:moveTo>
                  <a:pt x="0" y="0"/>
                </a:moveTo>
                <a:lnTo>
                  <a:pt x="1646401" y="0"/>
                </a:lnTo>
                <a:lnTo>
                  <a:pt x="1646401" y="2883825"/>
                </a:lnTo>
                <a:lnTo>
                  <a:pt x="0" y="2883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47AEA-4C1E-B81E-6CBA-9DC12720B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643" y="2416043"/>
            <a:ext cx="15232601" cy="704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18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5466" y="3306368"/>
            <a:ext cx="3061854" cy="160853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B66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417708" y="3318259"/>
            <a:ext cx="3061854" cy="158475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B66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08441" y="3306368"/>
            <a:ext cx="3061854" cy="160853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B66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98689" y="166340"/>
            <a:ext cx="4523782" cy="2903446"/>
          </a:xfrm>
          <a:custGeom>
            <a:avLst/>
            <a:gdLst/>
            <a:ahLst/>
            <a:cxnLst/>
            <a:rect l="l" t="t" r="r" b="b"/>
            <a:pathLst>
              <a:path w="4523782" h="2903446">
                <a:moveTo>
                  <a:pt x="0" y="0"/>
                </a:moveTo>
                <a:lnTo>
                  <a:pt x="4523782" y="0"/>
                </a:lnTo>
                <a:lnTo>
                  <a:pt x="4523782" y="2903446"/>
                </a:lnTo>
                <a:lnTo>
                  <a:pt x="0" y="29034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486400" y="1181934"/>
            <a:ext cx="7162800" cy="956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We have added different background images for different weather conditions such as: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45602" y="3398662"/>
            <a:ext cx="1806065" cy="930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For rainy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3764218" y="166340"/>
            <a:ext cx="4523782" cy="2903446"/>
          </a:xfrm>
          <a:custGeom>
            <a:avLst/>
            <a:gdLst/>
            <a:ahLst/>
            <a:cxnLst/>
            <a:rect l="l" t="t" r="r" b="b"/>
            <a:pathLst>
              <a:path w="4523782" h="2903446">
                <a:moveTo>
                  <a:pt x="4523782" y="0"/>
                </a:moveTo>
                <a:lnTo>
                  <a:pt x="0" y="0"/>
                </a:lnTo>
                <a:lnTo>
                  <a:pt x="0" y="2903446"/>
                </a:lnTo>
                <a:lnTo>
                  <a:pt x="4523782" y="2903446"/>
                </a:lnTo>
                <a:lnTo>
                  <a:pt x="452378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TextBox 18"/>
          <p:cNvSpPr txBox="1"/>
          <p:nvPr/>
        </p:nvSpPr>
        <p:spPr>
          <a:xfrm>
            <a:off x="10217616" y="3381768"/>
            <a:ext cx="2391030" cy="930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For cloudy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5514" y="3511476"/>
            <a:ext cx="2921806" cy="930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For clear sky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C6855EA-CF74-729D-88CF-C1D7E75E4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89" y="5440239"/>
            <a:ext cx="4355169" cy="29034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93EDAE-C57A-D9A7-A651-5F9344087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065" y="5440239"/>
            <a:ext cx="4346935" cy="28979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590800-9AF5-C2C4-CFEE-7628933822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7207" y="5402139"/>
            <a:ext cx="4331186" cy="2897957"/>
          </a:xfrm>
          <a:prstGeom prst="rect">
            <a:avLst/>
          </a:prstGeom>
        </p:spPr>
      </p:pic>
      <p:grpSp>
        <p:nvGrpSpPr>
          <p:cNvPr id="26" name="Group 8">
            <a:extLst>
              <a:ext uri="{FF2B5EF4-FFF2-40B4-BE49-F238E27FC236}">
                <a16:creationId xmlns:a16="http://schemas.microsoft.com/office/drawing/2014/main" id="{B0C599EB-2EA6-27ED-C615-F87A2A7607AB}"/>
              </a:ext>
            </a:extLst>
          </p:cNvPr>
          <p:cNvGrpSpPr/>
          <p:nvPr/>
        </p:nvGrpSpPr>
        <p:grpSpPr>
          <a:xfrm>
            <a:off x="13892788" y="3306368"/>
            <a:ext cx="3061854" cy="1608532"/>
            <a:chOff x="0" y="0"/>
            <a:chExt cx="812800" cy="812800"/>
          </a:xfrm>
        </p:grpSpPr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60DB7B7E-D4EC-048D-4E0D-4959E79DF23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B66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8" name="TextBox 10">
              <a:extLst>
                <a:ext uri="{FF2B5EF4-FFF2-40B4-BE49-F238E27FC236}">
                  <a16:creationId xmlns:a16="http://schemas.microsoft.com/office/drawing/2014/main" id="{D6929170-C442-879D-E20B-1982AE4C541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18">
            <a:extLst>
              <a:ext uri="{FF2B5EF4-FFF2-40B4-BE49-F238E27FC236}">
                <a16:creationId xmlns:a16="http://schemas.microsoft.com/office/drawing/2014/main" id="{346CA841-76EC-8238-0C1B-959198247349}"/>
              </a:ext>
            </a:extLst>
          </p:cNvPr>
          <p:cNvSpPr txBox="1"/>
          <p:nvPr/>
        </p:nvSpPr>
        <p:spPr>
          <a:xfrm>
            <a:off x="14199174" y="3381768"/>
            <a:ext cx="2391030" cy="930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For Snow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09F0BC0-32B6-7DF0-EA84-684B402E5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61600" y="5440238"/>
            <a:ext cx="3818057" cy="285985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AD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58A804-9396-C593-D980-ED4D97484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B56B40-D21B-E6AF-B38B-980E05F64F45}"/>
              </a:ext>
            </a:extLst>
          </p:cNvPr>
          <p:cNvSpPr/>
          <p:nvPr/>
        </p:nvSpPr>
        <p:spPr>
          <a:xfrm>
            <a:off x="11166161" y="-111107"/>
            <a:ext cx="1081397" cy="1747835"/>
          </a:xfrm>
          <a:custGeom>
            <a:avLst/>
            <a:gdLst/>
            <a:ahLst/>
            <a:cxnLst/>
            <a:rect l="l" t="t" r="r" b="b"/>
            <a:pathLst>
              <a:path w="1646402" h="2883825">
                <a:moveTo>
                  <a:pt x="0" y="0"/>
                </a:moveTo>
                <a:lnTo>
                  <a:pt x="1646402" y="0"/>
                </a:lnTo>
                <a:lnTo>
                  <a:pt x="1646402" y="2883825"/>
                </a:lnTo>
                <a:lnTo>
                  <a:pt x="0" y="2883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3D62BB0-FA26-A64B-79A1-05F8D8DDCA9D}"/>
              </a:ext>
            </a:extLst>
          </p:cNvPr>
          <p:cNvSpPr txBox="1"/>
          <p:nvPr/>
        </p:nvSpPr>
        <p:spPr>
          <a:xfrm>
            <a:off x="546960" y="821473"/>
            <a:ext cx="9130440" cy="1019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80"/>
              </a:lnSpc>
              <a:spcBef>
                <a:spcPct val="0"/>
              </a:spcBef>
            </a:pPr>
            <a:r>
              <a:rPr lang="en-US" sz="6200" dirty="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Dynamic backgrounds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9A7ECF45-EB6B-F6BA-6D15-AF92E1D0B66C}"/>
              </a:ext>
            </a:extLst>
          </p:cNvPr>
          <p:cNvSpPr/>
          <p:nvPr/>
        </p:nvSpPr>
        <p:spPr>
          <a:xfrm>
            <a:off x="13102940" y="-111107"/>
            <a:ext cx="1081397" cy="1747835"/>
          </a:xfrm>
          <a:custGeom>
            <a:avLst/>
            <a:gdLst/>
            <a:ahLst/>
            <a:cxnLst/>
            <a:rect l="l" t="t" r="r" b="b"/>
            <a:pathLst>
              <a:path w="1646402" h="2883825">
                <a:moveTo>
                  <a:pt x="0" y="0"/>
                </a:moveTo>
                <a:lnTo>
                  <a:pt x="1646402" y="0"/>
                </a:lnTo>
                <a:lnTo>
                  <a:pt x="1646402" y="2883825"/>
                </a:lnTo>
                <a:lnTo>
                  <a:pt x="0" y="2883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BBCA7A28-B01C-01ED-1505-7C8174D8F4F1}"/>
              </a:ext>
            </a:extLst>
          </p:cNvPr>
          <p:cNvSpPr/>
          <p:nvPr/>
        </p:nvSpPr>
        <p:spPr>
          <a:xfrm>
            <a:off x="15035092" y="-122414"/>
            <a:ext cx="1081397" cy="1747835"/>
          </a:xfrm>
          <a:custGeom>
            <a:avLst/>
            <a:gdLst/>
            <a:ahLst/>
            <a:cxnLst/>
            <a:rect l="l" t="t" r="r" b="b"/>
            <a:pathLst>
              <a:path w="1646402" h="2883825">
                <a:moveTo>
                  <a:pt x="0" y="0"/>
                </a:moveTo>
                <a:lnTo>
                  <a:pt x="1646402" y="0"/>
                </a:lnTo>
                <a:lnTo>
                  <a:pt x="1646402" y="2883824"/>
                </a:lnTo>
                <a:lnTo>
                  <a:pt x="0" y="2883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AB41CAC0-4F21-C868-0E56-7EC8F78BDB72}"/>
              </a:ext>
            </a:extLst>
          </p:cNvPr>
          <p:cNvSpPr/>
          <p:nvPr/>
        </p:nvSpPr>
        <p:spPr>
          <a:xfrm>
            <a:off x="16967244" y="-111107"/>
            <a:ext cx="1081397" cy="1747835"/>
          </a:xfrm>
          <a:custGeom>
            <a:avLst/>
            <a:gdLst/>
            <a:ahLst/>
            <a:cxnLst/>
            <a:rect l="l" t="t" r="r" b="b"/>
            <a:pathLst>
              <a:path w="1646402" h="2883825">
                <a:moveTo>
                  <a:pt x="0" y="0"/>
                </a:moveTo>
                <a:lnTo>
                  <a:pt x="1646401" y="0"/>
                </a:lnTo>
                <a:lnTo>
                  <a:pt x="1646401" y="2883825"/>
                </a:lnTo>
                <a:lnTo>
                  <a:pt x="0" y="2883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22F445-F20F-E740-3FB8-E8438473C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699" y="2247900"/>
            <a:ext cx="15232601" cy="706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12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52389" y="7367759"/>
            <a:ext cx="5491611" cy="3324921"/>
          </a:xfrm>
          <a:custGeom>
            <a:avLst/>
            <a:gdLst/>
            <a:ahLst/>
            <a:cxnLst/>
            <a:rect l="l" t="t" r="r" b="b"/>
            <a:pathLst>
              <a:path w="5491611" h="3324921">
                <a:moveTo>
                  <a:pt x="0" y="0"/>
                </a:moveTo>
                <a:lnTo>
                  <a:pt x="5491611" y="0"/>
                </a:lnTo>
                <a:lnTo>
                  <a:pt x="5491611" y="3324921"/>
                </a:lnTo>
                <a:lnTo>
                  <a:pt x="0" y="332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732813" y="3261787"/>
            <a:ext cx="2411187" cy="3843921"/>
          </a:xfrm>
          <a:custGeom>
            <a:avLst/>
            <a:gdLst/>
            <a:ahLst/>
            <a:cxnLst/>
            <a:rect l="l" t="t" r="r" b="b"/>
            <a:pathLst>
              <a:path w="2411187" h="3843921">
                <a:moveTo>
                  <a:pt x="0" y="0"/>
                </a:moveTo>
                <a:lnTo>
                  <a:pt x="2411187" y="0"/>
                </a:lnTo>
                <a:lnTo>
                  <a:pt x="2411187" y="3843922"/>
                </a:lnTo>
                <a:lnTo>
                  <a:pt x="0" y="38439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74864" y="4110876"/>
            <a:ext cx="6421668" cy="5989665"/>
          </a:xfrm>
          <a:custGeom>
            <a:avLst/>
            <a:gdLst/>
            <a:ahLst/>
            <a:cxnLst/>
            <a:rect l="l" t="t" r="r" b="b"/>
            <a:pathLst>
              <a:path w="6421668" h="5989665">
                <a:moveTo>
                  <a:pt x="0" y="0"/>
                </a:moveTo>
                <a:lnTo>
                  <a:pt x="6421667" y="0"/>
                </a:lnTo>
                <a:lnTo>
                  <a:pt x="6421667" y="5989665"/>
                </a:lnTo>
                <a:lnTo>
                  <a:pt x="0" y="5989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898919" y="4418581"/>
            <a:ext cx="2667914" cy="2061570"/>
          </a:xfrm>
          <a:custGeom>
            <a:avLst/>
            <a:gdLst/>
            <a:ahLst/>
            <a:cxnLst/>
            <a:rect l="l" t="t" r="r" b="b"/>
            <a:pathLst>
              <a:path w="2667914" h="2061570">
                <a:moveTo>
                  <a:pt x="0" y="0"/>
                </a:moveTo>
                <a:lnTo>
                  <a:pt x="2667915" y="0"/>
                </a:lnTo>
                <a:lnTo>
                  <a:pt x="2667915" y="2061570"/>
                </a:lnTo>
                <a:lnTo>
                  <a:pt x="0" y="20615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16496" y="3122633"/>
            <a:ext cx="1783178" cy="2397916"/>
          </a:xfrm>
          <a:custGeom>
            <a:avLst/>
            <a:gdLst/>
            <a:ahLst/>
            <a:cxnLst/>
            <a:rect l="l" t="t" r="r" b="b"/>
            <a:pathLst>
              <a:path w="1783178" h="2397916">
                <a:moveTo>
                  <a:pt x="0" y="0"/>
                </a:moveTo>
                <a:lnTo>
                  <a:pt x="1783178" y="0"/>
                </a:lnTo>
                <a:lnTo>
                  <a:pt x="1783178" y="2397916"/>
                </a:lnTo>
                <a:lnTo>
                  <a:pt x="0" y="23979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885697" y="6190676"/>
            <a:ext cx="2872458" cy="3843921"/>
          </a:xfrm>
          <a:custGeom>
            <a:avLst/>
            <a:gdLst/>
            <a:ahLst/>
            <a:cxnLst/>
            <a:rect l="l" t="t" r="r" b="b"/>
            <a:pathLst>
              <a:path w="2872458" h="3843921">
                <a:moveTo>
                  <a:pt x="0" y="0"/>
                </a:moveTo>
                <a:lnTo>
                  <a:pt x="2872458" y="0"/>
                </a:lnTo>
                <a:lnTo>
                  <a:pt x="2872458" y="3843922"/>
                </a:lnTo>
                <a:lnTo>
                  <a:pt x="0" y="38439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510159" y="5674594"/>
            <a:ext cx="670745" cy="1174872"/>
          </a:xfrm>
          <a:custGeom>
            <a:avLst/>
            <a:gdLst/>
            <a:ahLst/>
            <a:cxnLst/>
            <a:rect l="l" t="t" r="r" b="b"/>
            <a:pathLst>
              <a:path w="670745" h="1174872">
                <a:moveTo>
                  <a:pt x="0" y="0"/>
                </a:moveTo>
                <a:lnTo>
                  <a:pt x="670745" y="0"/>
                </a:lnTo>
                <a:lnTo>
                  <a:pt x="670745" y="1174872"/>
                </a:lnTo>
                <a:lnTo>
                  <a:pt x="0" y="117487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49587" y="5592542"/>
            <a:ext cx="2949756" cy="1775217"/>
          </a:xfrm>
          <a:custGeom>
            <a:avLst/>
            <a:gdLst/>
            <a:ahLst/>
            <a:cxnLst/>
            <a:rect l="l" t="t" r="r" b="b"/>
            <a:pathLst>
              <a:path w="2949756" h="1775217">
                <a:moveTo>
                  <a:pt x="0" y="0"/>
                </a:moveTo>
                <a:lnTo>
                  <a:pt x="2949756" y="0"/>
                </a:lnTo>
                <a:lnTo>
                  <a:pt x="2949756" y="1775217"/>
                </a:lnTo>
                <a:lnTo>
                  <a:pt x="0" y="177521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008488" y="447061"/>
            <a:ext cx="3655220" cy="3843921"/>
          </a:xfrm>
          <a:custGeom>
            <a:avLst/>
            <a:gdLst/>
            <a:ahLst/>
            <a:cxnLst/>
            <a:rect l="l" t="t" r="r" b="b"/>
            <a:pathLst>
              <a:path w="3655220" h="3843921">
                <a:moveTo>
                  <a:pt x="0" y="0"/>
                </a:moveTo>
                <a:lnTo>
                  <a:pt x="3655220" y="0"/>
                </a:lnTo>
                <a:lnTo>
                  <a:pt x="3655220" y="3843921"/>
                </a:lnTo>
                <a:lnTo>
                  <a:pt x="0" y="384392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663708" y="3739359"/>
            <a:ext cx="1397790" cy="1921961"/>
          </a:xfrm>
          <a:custGeom>
            <a:avLst/>
            <a:gdLst/>
            <a:ahLst/>
            <a:cxnLst/>
            <a:rect l="l" t="t" r="r" b="b"/>
            <a:pathLst>
              <a:path w="1397790" h="1921961">
                <a:moveTo>
                  <a:pt x="0" y="0"/>
                </a:moveTo>
                <a:lnTo>
                  <a:pt x="1397789" y="0"/>
                </a:lnTo>
                <a:lnTo>
                  <a:pt x="1397789" y="1921961"/>
                </a:lnTo>
                <a:lnTo>
                  <a:pt x="0" y="192196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53477" y="7701292"/>
            <a:ext cx="2880815" cy="3536715"/>
          </a:xfrm>
          <a:custGeom>
            <a:avLst/>
            <a:gdLst/>
            <a:ahLst/>
            <a:cxnLst/>
            <a:rect l="l" t="t" r="r" b="b"/>
            <a:pathLst>
              <a:path w="2880815" h="3536715">
                <a:moveTo>
                  <a:pt x="0" y="0"/>
                </a:moveTo>
                <a:lnTo>
                  <a:pt x="2880815" y="0"/>
                </a:lnTo>
                <a:lnTo>
                  <a:pt x="2880815" y="3536715"/>
                </a:lnTo>
                <a:lnTo>
                  <a:pt x="0" y="353671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7560" y="6652130"/>
            <a:ext cx="1514608" cy="2098323"/>
          </a:xfrm>
          <a:custGeom>
            <a:avLst/>
            <a:gdLst/>
            <a:ahLst/>
            <a:cxnLst/>
            <a:rect l="l" t="t" r="r" b="b"/>
            <a:pathLst>
              <a:path w="1514608" h="2098323">
                <a:moveTo>
                  <a:pt x="0" y="0"/>
                </a:moveTo>
                <a:lnTo>
                  <a:pt x="1514608" y="0"/>
                </a:lnTo>
                <a:lnTo>
                  <a:pt x="1514608" y="2098323"/>
                </a:lnTo>
                <a:lnTo>
                  <a:pt x="0" y="2098323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957020" y="2475191"/>
            <a:ext cx="1455678" cy="1775217"/>
          </a:xfrm>
          <a:custGeom>
            <a:avLst/>
            <a:gdLst/>
            <a:ahLst/>
            <a:cxnLst/>
            <a:rect l="l" t="t" r="r" b="b"/>
            <a:pathLst>
              <a:path w="1455678" h="1775217">
                <a:moveTo>
                  <a:pt x="0" y="0"/>
                </a:moveTo>
                <a:lnTo>
                  <a:pt x="1455677" y="0"/>
                </a:lnTo>
                <a:lnTo>
                  <a:pt x="1455677" y="1775216"/>
                </a:lnTo>
                <a:lnTo>
                  <a:pt x="0" y="177521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6523145" y="-1368731"/>
            <a:ext cx="2620855" cy="3843921"/>
          </a:xfrm>
          <a:custGeom>
            <a:avLst/>
            <a:gdLst/>
            <a:ahLst/>
            <a:cxnLst/>
            <a:rect l="l" t="t" r="r" b="b"/>
            <a:pathLst>
              <a:path w="2620855" h="3843921">
                <a:moveTo>
                  <a:pt x="0" y="0"/>
                </a:moveTo>
                <a:lnTo>
                  <a:pt x="2620855" y="0"/>
                </a:lnTo>
                <a:lnTo>
                  <a:pt x="2620855" y="3843922"/>
                </a:lnTo>
                <a:lnTo>
                  <a:pt x="0" y="384392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252954" y="2099936"/>
            <a:ext cx="1509613" cy="3843921"/>
          </a:xfrm>
          <a:custGeom>
            <a:avLst/>
            <a:gdLst/>
            <a:ahLst/>
            <a:cxnLst/>
            <a:rect l="l" t="t" r="r" b="b"/>
            <a:pathLst>
              <a:path w="1509613" h="3843921">
                <a:moveTo>
                  <a:pt x="0" y="0"/>
                </a:moveTo>
                <a:lnTo>
                  <a:pt x="1509613" y="0"/>
                </a:lnTo>
                <a:lnTo>
                  <a:pt x="1509613" y="3843921"/>
                </a:lnTo>
                <a:lnTo>
                  <a:pt x="0" y="384392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9896475" y="3775758"/>
            <a:ext cx="7035361" cy="2573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29"/>
              </a:lnSpc>
              <a:spcBef>
                <a:spcPct val="0"/>
              </a:spcBef>
            </a:pPr>
            <a:r>
              <a:rPr lang="en-US" sz="7378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Thank you for listening!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14873" y="5581595"/>
            <a:ext cx="5740716" cy="3684496"/>
          </a:xfrm>
          <a:custGeom>
            <a:avLst/>
            <a:gdLst/>
            <a:ahLst/>
            <a:cxnLst/>
            <a:rect l="l" t="t" r="r" b="b"/>
            <a:pathLst>
              <a:path w="5740716" h="3684496">
                <a:moveTo>
                  <a:pt x="0" y="0"/>
                </a:moveTo>
                <a:lnTo>
                  <a:pt x="5740716" y="0"/>
                </a:lnTo>
                <a:lnTo>
                  <a:pt x="5740716" y="3684496"/>
                </a:lnTo>
                <a:lnTo>
                  <a:pt x="0" y="36844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17111" y="3832118"/>
            <a:ext cx="1914367" cy="3353191"/>
          </a:xfrm>
          <a:custGeom>
            <a:avLst/>
            <a:gdLst/>
            <a:ahLst/>
            <a:cxnLst/>
            <a:rect l="l" t="t" r="r" b="b"/>
            <a:pathLst>
              <a:path w="1914367" h="3353191">
                <a:moveTo>
                  <a:pt x="0" y="0"/>
                </a:moveTo>
                <a:lnTo>
                  <a:pt x="1914368" y="0"/>
                </a:lnTo>
                <a:lnTo>
                  <a:pt x="1914368" y="3353191"/>
                </a:lnTo>
                <a:lnTo>
                  <a:pt x="0" y="33531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35170" y="1036491"/>
            <a:ext cx="3542746" cy="4871276"/>
          </a:xfrm>
          <a:custGeom>
            <a:avLst/>
            <a:gdLst/>
            <a:ahLst/>
            <a:cxnLst/>
            <a:rect l="l" t="t" r="r" b="b"/>
            <a:pathLst>
              <a:path w="3542746" h="4871276">
                <a:moveTo>
                  <a:pt x="0" y="0"/>
                </a:moveTo>
                <a:lnTo>
                  <a:pt x="3542746" y="0"/>
                </a:lnTo>
                <a:lnTo>
                  <a:pt x="3542746" y="4871276"/>
                </a:lnTo>
                <a:lnTo>
                  <a:pt x="0" y="48712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257293" y="1066123"/>
            <a:ext cx="8115300" cy="101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80"/>
              </a:lnSpc>
              <a:spcBef>
                <a:spcPct val="0"/>
              </a:spcBef>
            </a:pPr>
            <a:r>
              <a:rPr lang="en-US" sz="6200" dirty="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Problem Statement:</a:t>
            </a:r>
          </a:p>
        </p:txBody>
      </p:sp>
      <p:sp>
        <p:nvSpPr>
          <p:cNvPr id="6" name="AutoShape 6"/>
          <p:cNvSpPr/>
          <p:nvPr/>
        </p:nvSpPr>
        <p:spPr>
          <a:xfrm>
            <a:off x="10068823" y="2324100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10068823" y="2757826"/>
            <a:ext cx="6492240" cy="6957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 dirty="0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In today's fast-paced world, accessing accurate and up-to-date weather information is essential for planning daily activities, travel, and events. However, users often struggle to find a simple and intuitive platform that provides real-time weather updates tailored to their location. Many weather platforms either present overwhelming data or lack essential information, making it difficult for users to make informed decisions. Moreover, users seek a visually appealing interface that adapts to weather changes, providing an enhanced user experience.</a:t>
            </a:r>
          </a:p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endParaRPr lang="en-US" sz="2799" b="1" dirty="0">
              <a:solidFill>
                <a:srgbClr val="000000"/>
              </a:solidFill>
              <a:latin typeface="Dosis Medium"/>
              <a:ea typeface="Dosis Medium"/>
              <a:cs typeface="Dosis Medium"/>
              <a:sym typeface="Dosis Medium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10068823" y="9715500"/>
            <a:ext cx="6492240" cy="0"/>
          </a:xfrm>
          <a:prstGeom prst="line">
            <a:avLst/>
          </a:prstGeom>
          <a:ln w="1905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0220" y="12700"/>
            <a:ext cx="1646402" cy="2883825"/>
          </a:xfrm>
          <a:custGeom>
            <a:avLst/>
            <a:gdLst/>
            <a:ahLst/>
            <a:cxnLst/>
            <a:rect l="l" t="t" r="r" b="b"/>
            <a:pathLst>
              <a:path w="1646402" h="2883825">
                <a:moveTo>
                  <a:pt x="0" y="0"/>
                </a:moveTo>
                <a:lnTo>
                  <a:pt x="1646402" y="0"/>
                </a:lnTo>
                <a:lnTo>
                  <a:pt x="1646402" y="2883824"/>
                </a:lnTo>
                <a:lnTo>
                  <a:pt x="0" y="2883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74598" y="1138908"/>
            <a:ext cx="1348571" cy="1757616"/>
          </a:xfrm>
          <a:custGeom>
            <a:avLst/>
            <a:gdLst/>
            <a:ahLst/>
            <a:cxnLst/>
            <a:rect l="l" t="t" r="r" b="b"/>
            <a:pathLst>
              <a:path w="1348571" h="1757616">
                <a:moveTo>
                  <a:pt x="0" y="0"/>
                </a:moveTo>
                <a:lnTo>
                  <a:pt x="1348572" y="0"/>
                </a:lnTo>
                <a:lnTo>
                  <a:pt x="1348572" y="1757616"/>
                </a:lnTo>
                <a:lnTo>
                  <a:pt x="0" y="175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241146" y="497024"/>
            <a:ext cx="1893424" cy="2399501"/>
          </a:xfrm>
          <a:custGeom>
            <a:avLst/>
            <a:gdLst/>
            <a:ahLst/>
            <a:cxnLst/>
            <a:rect l="l" t="t" r="r" b="b"/>
            <a:pathLst>
              <a:path w="1893424" h="2399501">
                <a:moveTo>
                  <a:pt x="0" y="0"/>
                </a:moveTo>
                <a:lnTo>
                  <a:pt x="1893424" y="0"/>
                </a:lnTo>
                <a:lnTo>
                  <a:pt x="1893424" y="2399500"/>
                </a:lnTo>
                <a:lnTo>
                  <a:pt x="0" y="2399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12371" y="3023977"/>
            <a:ext cx="10863257" cy="107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80"/>
              </a:lnSpc>
              <a:spcBef>
                <a:spcPct val="0"/>
              </a:spcBef>
            </a:pPr>
            <a:r>
              <a:rPr lang="en-US" sz="6200" u="none" dirty="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34798" y="6581570"/>
            <a:ext cx="4580058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To provide users with accurate, real-time weather updates for any city they search for.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3971" y="6581570"/>
            <a:ext cx="4580058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To offer a simple, clean, and responsive interface.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73145" y="6581570"/>
            <a:ext cx="4580058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 To demonstrate the practical application of using APIs in web development.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078341" y="4482733"/>
            <a:ext cx="1692971" cy="169297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B66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297515" y="4488182"/>
            <a:ext cx="1692971" cy="169297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B66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516688" y="4488182"/>
            <a:ext cx="1692971" cy="169297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BB660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305195" y="4598524"/>
            <a:ext cx="1239263" cy="1213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142343"/>
                </a:solidFill>
                <a:latin typeface="Bobby Jones"/>
                <a:ea typeface="Bobby Jones"/>
                <a:cs typeface="Bobby Jones"/>
                <a:sym typeface="Bobby Jones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24368" y="4598524"/>
            <a:ext cx="1239263" cy="1213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142343"/>
                </a:solidFill>
                <a:latin typeface="Bobby Jones"/>
                <a:ea typeface="Bobby Jones"/>
                <a:cs typeface="Bobby Jones"/>
                <a:sym typeface="Bobby Jones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743542" y="4598524"/>
            <a:ext cx="1239263" cy="1213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u="none">
                <a:solidFill>
                  <a:srgbClr val="142343"/>
                </a:solidFill>
                <a:latin typeface="Bobby Jones"/>
                <a:ea typeface="Bobby Jones"/>
                <a:cs typeface="Bobby Jones"/>
                <a:sym typeface="Bobby Jones"/>
              </a:rPr>
              <a:t>3</a:t>
            </a:r>
          </a:p>
        </p:txBody>
      </p:sp>
      <p:sp>
        <p:nvSpPr>
          <p:cNvPr id="21" name="Freeform 21"/>
          <p:cNvSpPr/>
          <p:nvPr/>
        </p:nvSpPr>
        <p:spPr>
          <a:xfrm>
            <a:off x="6452547" y="12700"/>
            <a:ext cx="1646402" cy="2883825"/>
          </a:xfrm>
          <a:custGeom>
            <a:avLst/>
            <a:gdLst/>
            <a:ahLst/>
            <a:cxnLst/>
            <a:rect l="l" t="t" r="r" b="b"/>
            <a:pathLst>
              <a:path w="1646402" h="2883825">
                <a:moveTo>
                  <a:pt x="0" y="0"/>
                </a:moveTo>
                <a:lnTo>
                  <a:pt x="1646402" y="0"/>
                </a:lnTo>
                <a:lnTo>
                  <a:pt x="1646402" y="2883824"/>
                </a:lnTo>
                <a:lnTo>
                  <a:pt x="0" y="2883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416925" y="1138908"/>
            <a:ext cx="1348571" cy="1757616"/>
          </a:xfrm>
          <a:custGeom>
            <a:avLst/>
            <a:gdLst/>
            <a:ahLst/>
            <a:cxnLst/>
            <a:rect l="l" t="t" r="r" b="b"/>
            <a:pathLst>
              <a:path w="1348571" h="1757616">
                <a:moveTo>
                  <a:pt x="0" y="0"/>
                </a:moveTo>
                <a:lnTo>
                  <a:pt x="1348571" y="0"/>
                </a:lnTo>
                <a:lnTo>
                  <a:pt x="1348571" y="1757616"/>
                </a:lnTo>
                <a:lnTo>
                  <a:pt x="0" y="175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0083473" y="497024"/>
            <a:ext cx="1893424" cy="2399501"/>
          </a:xfrm>
          <a:custGeom>
            <a:avLst/>
            <a:gdLst/>
            <a:ahLst/>
            <a:cxnLst/>
            <a:rect l="l" t="t" r="r" b="b"/>
            <a:pathLst>
              <a:path w="1893424" h="2399501">
                <a:moveTo>
                  <a:pt x="0" y="0"/>
                </a:moveTo>
                <a:lnTo>
                  <a:pt x="1893424" y="0"/>
                </a:lnTo>
                <a:lnTo>
                  <a:pt x="1893424" y="2399500"/>
                </a:lnTo>
                <a:lnTo>
                  <a:pt x="0" y="2399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2294874" y="12700"/>
            <a:ext cx="1646402" cy="2883825"/>
          </a:xfrm>
          <a:custGeom>
            <a:avLst/>
            <a:gdLst/>
            <a:ahLst/>
            <a:cxnLst/>
            <a:rect l="l" t="t" r="r" b="b"/>
            <a:pathLst>
              <a:path w="1646402" h="2883825">
                <a:moveTo>
                  <a:pt x="0" y="0"/>
                </a:moveTo>
                <a:lnTo>
                  <a:pt x="1646401" y="0"/>
                </a:lnTo>
                <a:lnTo>
                  <a:pt x="1646401" y="2883824"/>
                </a:lnTo>
                <a:lnTo>
                  <a:pt x="0" y="2883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259252" y="1138908"/>
            <a:ext cx="1348571" cy="1757616"/>
          </a:xfrm>
          <a:custGeom>
            <a:avLst/>
            <a:gdLst/>
            <a:ahLst/>
            <a:cxnLst/>
            <a:rect l="l" t="t" r="r" b="b"/>
            <a:pathLst>
              <a:path w="1348571" h="1757616">
                <a:moveTo>
                  <a:pt x="0" y="0"/>
                </a:moveTo>
                <a:lnTo>
                  <a:pt x="1348571" y="0"/>
                </a:lnTo>
                <a:lnTo>
                  <a:pt x="1348571" y="1757616"/>
                </a:lnTo>
                <a:lnTo>
                  <a:pt x="0" y="1757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5925800" y="497024"/>
            <a:ext cx="1893424" cy="2399501"/>
          </a:xfrm>
          <a:custGeom>
            <a:avLst/>
            <a:gdLst/>
            <a:ahLst/>
            <a:cxnLst/>
            <a:rect l="l" t="t" r="r" b="b"/>
            <a:pathLst>
              <a:path w="1893424" h="2399501">
                <a:moveTo>
                  <a:pt x="0" y="0"/>
                </a:moveTo>
                <a:lnTo>
                  <a:pt x="1893424" y="0"/>
                </a:lnTo>
                <a:lnTo>
                  <a:pt x="1893424" y="2399500"/>
                </a:lnTo>
                <a:lnTo>
                  <a:pt x="0" y="2399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95372" y="1974889"/>
            <a:ext cx="5381955" cy="6563360"/>
          </a:xfrm>
          <a:custGeom>
            <a:avLst/>
            <a:gdLst/>
            <a:ahLst/>
            <a:cxnLst/>
            <a:rect l="l" t="t" r="r" b="b"/>
            <a:pathLst>
              <a:path w="5381955" h="6563360">
                <a:moveTo>
                  <a:pt x="0" y="0"/>
                </a:moveTo>
                <a:lnTo>
                  <a:pt x="5381956" y="0"/>
                </a:lnTo>
                <a:lnTo>
                  <a:pt x="5381956" y="6563360"/>
                </a:lnTo>
                <a:lnTo>
                  <a:pt x="0" y="6563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317212" y="1841539"/>
            <a:ext cx="7768877" cy="107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HTML Structure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17212" y="3262986"/>
            <a:ext cx="7768877" cy="543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The HTML file defines the basic structure of the webpage. </a:t>
            </a:r>
          </a:p>
          <a:p>
            <a:pPr algn="l">
              <a:lnSpc>
                <a:spcPts val="3919"/>
              </a:lnSpc>
            </a:pPr>
            <a:endParaRPr lang="en-US" sz="2799" b="1" dirty="0">
              <a:solidFill>
                <a:srgbClr val="000000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It includes links to CSS and JavaScript files, and elements like a search bar and weather display.</a:t>
            </a:r>
          </a:p>
          <a:p>
            <a:pPr algn="l">
              <a:lnSpc>
                <a:spcPts val="3919"/>
              </a:lnSpc>
            </a:pPr>
            <a:endParaRPr lang="en-US" sz="2799" b="1" dirty="0">
              <a:solidFill>
                <a:srgbClr val="000000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algn="l">
              <a:lnSpc>
                <a:spcPts val="3919"/>
              </a:lnSpc>
            </a:pPr>
            <a:r>
              <a:rPr lang="en-US" sz="2799" b="1" dirty="0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Key elements include a div for the search bar, an input field for city search, and sections for displaying the city, temperature, weather icon, description, humidity, and wind speed.</a:t>
            </a:r>
          </a:p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endParaRPr lang="en-US" sz="2799" b="1" dirty="0">
              <a:solidFill>
                <a:srgbClr val="000000"/>
              </a:solidFill>
              <a:latin typeface="Dosis Medium"/>
              <a:ea typeface="Dosis Medium"/>
              <a:cs typeface="Dosis Medium"/>
              <a:sym typeface="Dosi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66161" y="92891"/>
            <a:ext cx="1081397" cy="1747835"/>
          </a:xfrm>
          <a:custGeom>
            <a:avLst/>
            <a:gdLst/>
            <a:ahLst/>
            <a:cxnLst/>
            <a:rect l="l" t="t" r="r" b="b"/>
            <a:pathLst>
              <a:path w="1646402" h="2883825">
                <a:moveTo>
                  <a:pt x="0" y="0"/>
                </a:moveTo>
                <a:lnTo>
                  <a:pt x="1646402" y="0"/>
                </a:lnTo>
                <a:lnTo>
                  <a:pt x="1646402" y="2883825"/>
                </a:lnTo>
                <a:lnTo>
                  <a:pt x="0" y="2883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46960" y="821473"/>
            <a:ext cx="6770699" cy="1019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680"/>
              </a:lnSpc>
              <a:spcBef>
                <a:spcPct val="0"/>
              </a:spcBef>
            </a:pPr>
            <a:r>
              <a:rPr lang="en-US" sz="6200" dirty="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Default screen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102940" y="92891"/>
            <a:ext cx="1081397" cy="1747835"/>
          </a:xfrm>
          <a:custGeom>
            <a:avLst/>
            <a:gdLst/>
            <a:ahLst/>
            <a:cxnLst/>
            <a:rect l="l" t="t" r="r" b="b"/>
            <a:pathLst>
              <a:path w="1646402" h="2883825">
                <a:moveTo>
                  <a:pt x="0" y="0"/>
                </a:moveTo>
                <a:lnTo>
                  <a:pt x="1646402" y="0"/>
                </a:lnTo>
                <a:lnTo>
                  <a:pt x="1646402" y="2883825"/>
                </a:lnTo>
                <a:lnTo>
                  <a:pt x="0" y="2883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035092" y="81584"/>
            <a:ext cx="1081397" cy="1747835"/>
          </a:xfrm>
          <a:custGeom>
            <a:avLst/>
            <a:gdLst/>
            <a:ahLst/>
            <a:cxnLst/>
            <a:rect l="l" t="t" r="r" b="b"/>
            <a:pathLst>
              <a:path w="1646402" h="2883825">
                <a:moveTo>
                  <a:pt x="0" y="0"/>
                </a:moveTo>
                <a:lnTo>
                  <a:pt x="1646402" y="0"/>
                </a:lnTo>
                <a:lnTo>
                  <a:pt x="1646402" y="2883824"/>
                </a:lnTo>
                <a:lnTo>
                  <a:pt x="0" y="2883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967244" y="92891"/>
            <a:ext cx="1081397" cy="1747835"/>
          </a:xfrm>
          <a:custGeom>
            <a:avLst/>
            <a:gdLst/>
            <a:ahLst/>
            <a:cxnLst/>
            <a:rect l="l" t="t" r="r" b="b"/>
            <a:pathLst>
              <a:path w="1646402" h="2883825">
                <a:moveTo>
                  <a:pt x="0" y="0"/>
                </a:moveTo>
                <a:lnTo>
                  <a:pt x="1646401" y="0"/>
                </a:lnTo>
                <a:lnTo>
                  <a:pt x="1646401" y="2883825"/>
                </a:lnTo>
                <a:lnTo>
                  <a:pt x="0" y="2883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E2ED7A1-1DA7-4D8C-F73B-E0024ED88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643" y="2271686"/>
            <a:ext cx="15232601" cy="71733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9603" y="609524"/>
            <a:ext cx="16228404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6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bby Jones"/>
                <a:ea typeface="Bobby Jones"/>
                <a:cs typeface="Bobby Jones"/>
                <a:sym typeface="Bobby Jones"/>
              </a:rPr>
              <a:t>html STRUCTURE</a:t>
            </a:r>
          </a:p>
        </p:txBody>
      </p:sp>
      <p:sp>
        <p:nvSpPr>
          <p:cNvPr id="3" name="Freeform 3"/>
          <p:cNvSpPr/>
          <p:nvPr/>
        </p:nvSpPr>
        <p:spPr>
          <a:xfrm>
            <a:off x="206640" y="2832509"/>
            <a:ext cx="2224872" cy="7327421"/>
          </a:xfrm>
          <a:custGeom>
            <a:avLst/>
            <a:gdLst/>
            <a:ahLst/>
            <a:cxnLst/>
            <a:rect l="l" t="t" r="r" b="b"/>
            <a:pathLst>
              <a:path w="2224872" h="7327421">
                <a:moveTo>
                  <a:pt x="0" y="0"/>
                </a:moveTo>
                <a:lnTo>
                  <a:pt x="2224872" y="0"/>
                </a:lnTo>
                <a:lnTo>
                  <a:pt x="2224872" y="7327421"/>
                </a:lnTo>
                <a:lnTo>
                  <a:pt x="0" y="7327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939123" y="2908945"/>
            <a:ext cx="2224872" cy="7327421"/>
          </a:xfrm>
          <a:custGeom>
            <a:avLst/>
            <a:gdLst/>
            <a:ahLst/>
            <a:cxnLst/>
            <a:rect l="l" t="t" r="r" b="b"/>
            <a:pathLst>
              <a:path w="2224872" h="7327421">
                <a:moveTo>
                  <a:pt x="2224872" y="0"/>
                </a:moveTo>
                <a:lnTo>
                  <a:pt x="0" y="0"/>
                </a:lnTo>
                <a:lnTo>
                  <a:pt x="0" y="7327421"/>
                </a:lnTo>
                <a:lnTo>
                  <a:pt x="2224872" y="7327421"/>
                </a:lnTo>
                <a:lnTo>
                  <a:pt x="22248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20346" y="3467100"/>
            <a:ext cx="14613697" cy="49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1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739444" y="1772335"/>
            <a:ext cx="13197139" cy="7417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                                   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JavaScript Link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Links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script.js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to add interactivity to the app, with the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defer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attribute to load the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script after HTML is fully parsed.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Font and CSS Links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Links to the Google Fonts API to load the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Open Sans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font, providing a modern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clean look.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Links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style.css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for external styling.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2. </a:t>
            </a:r>
            <a:r>
              <a:rPr kumimoji="0" lang="en-US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&lt;body&gt;</a:t>
            </a:r>
            <a:r>
              <a:rPr kumimoji="0" lang="en-US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Section</a:t>
            </a:r>
            <a:endParaRPr kumimoji="0" lang="en-US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Card Container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&lt;div class="card"&gt;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container wraps the entire app’s main content, giving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it a card-style layout.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Search Section</a:t>
            </a:r>
            <a:r>
              <a:rPr kumimoji="0" lang="en-US" alt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Input and Button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&lt;input&gt;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field with class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search-bar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allows users to enter a city name.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&lt;button&gt;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with an SVG (search icon) triggers the search functionality when clicked.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971800" y="1979465"/>
            <a:ext cx="2904962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 </a:t>
            </a:r>
            <a:r>
              <a:rPr kumimoji="0" lang="en-US" altLang="en-US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&lt;head&gt;</a:t>
            </a:r>
            <a:r>
              <a:rPr kumimoji="0" lang="en-US" altLang="en-US" sz="28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 Section</a:t>
            </a:r>
            <a:endParaRPr kumimoji="0" lang="en-US" altLang="en-US" sz="28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414583"/>
            <a:ext cx="5457835" cy="5457835"/>
          </a:xfrm>
          <a:custGeom>
            <a:avLst/>
            <a:gdLst/>
            <a:ahLst/>
            <a:cxnLst/>
            <a:rect l="l" t="t" r="r" b="b"/>
            <a:pathLst>
              <a:path w="5457835" h="5457835">
                <a:moveTo>
                  <a:pt x="0" y="0"/>
                </a:moveTo>
                <a:lnTo>
                  <a:pt x="5457835" y="0"/>
                </a:lnTo>
                <a:lnTo>
                  <a:pt x="5457835" y="5457834"/>
                </a:lnTo>
                <a:lnTo>
                  <a:pt x="0" y="54578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2"/>
          <p:cNvSpPr txBox="1"/>
          <p:nvPr/>
        </p:nvSpPr>
        <p:spPr>
          <a:xfrm>
            <a:off x="6781800" y="2247900"/>
            <a:ext cx="10058400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Weather Display Section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&lt;div class="weather loading"&gt;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holds all the weather details. The class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loading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can be used in CSS or JavaScript to show a loading animation while data is fetched.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City and Temperature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&lt;h2 class="city"&gt;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shows the location (default text: “Weather in Denver”).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&lt;h1 class="temp"&gt;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displays the temperature (default text: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51°C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).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Weather Icon and Description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&lt;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img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 class="icon"&gt;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displays a weather icon (linked to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OpenWeather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icons).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&lt;div class="description"&gt;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shows a brief description of the weather (default: “Cloudy”).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Humidity and Wind Information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&lt;div class="humidity"&gt;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 panose="020B0604020202020204" pitchFamily="34" charset="-128"/>
                <a:ea typeface="+mn-ea"/>
                <a:cs typeface="+mn-cs"/>
              </a:rPr>
              <a:t>&lt;div class="wind"&gt;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display additional details like humidity and wind speed.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10636" y="3284181"/>
            <a:ext cx="3672147" cy="5314950"/>
          </a:xfrm>
          <a:custGeom>
            <a:avLst/>
            <a:gdLst/>
            <a:ahLst/>
            <a:cxnLst/>
            <a:rect l="l" t="t" r="r" b="b"/>
            <a:pathLst>
              <a:path w="3672147" h="5314950">
                <a:moveTo>
                  <a:pt x="0" y="0"/>
                </a:moveTo>
                <a:lnTo>
                  <a:pt x="3672147" y="0"/>
                </a:lnTo>
                <a:lnTo>
                  <a:pt x="3672147" y="5314950"/>
                </a:lnTo>
                <a:lnTo>
                  <a:pt x="0" y="5314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83674" y="4727392"/>
            <a:ext cx="3055154" cy="3871739"/>
          </a:xfrm>
          <a:custGeom>
            <a:avLst/>
            <a:gdLst/>
            <a:ahLst/>
            <a:cxnLst/>
            <a:rect l="l" t="t" r="r" b="b"/>
            <a:pathLst>
              <a:path w="3055154" h="3871739">
                <a:moveTo>
                  <a:pt x="0" y="0"/>
                </a:moveTo>
                <a:lnTo>
                  <a:pt x="3055154" y="0"/>
                </a:lnTo>
                <a:lnTo>
                  <a:pt x="3055154" y="3871739"/>
                </a:lnTo>
                <a:lnTo>
                  <a:pt x="0" y="3871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05217" y="3207981"/>
            <a:ext cx="6661594" cy="4684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799" b="1" dirty="0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The CSS file is used to style the webpage. </a:t>
            </a:r>
          </a:p>
          <a:p>
            <a:pPr algn="just">
              <a:lnSpc>
                <a:spcPts val="4199"/>
              </a:lnSpc>
            </a:pPr>
            <a:endParaRPr lang="en-US" sz="2799" b="1" dirty="0">
              <a:solidFill>
                <a:srgbClr val="000000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algn="just">
              <a:lnSpc>
                <a:spcPts val="4199"/>
              </a:lnSpc>
            </a:pPr>
            <a:r>
              <a:rPr lang="en-US" sz="2799" b="1" dirty="0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It defines layout properties like flexbox to center the content, background images, button styling, and text formatting.</a:t>
            </a:r>
          </a:p>
          <a:p>
            <a:pPr algn="just">
              <a:lnSpc>
                <a:spcPts val="4199"/>
              </a:lnSpc>
            </a:pPr>
            <a:endParaRPr lang="en-US" sz="2799" b="1" dirty="0">
              <a:solidFill>
                <a:srgbClr val="000000"/>
              </a:solidFill>
              <a:latin typeface="Dosis Medium"/>
              <a:ea typeface="Dosis Medium"/>
              <a:cs typeface="Dosis Medium"/>
              <a:sym typeface="Dosis Medium"/>
            </a:endParaRPr>
          </a:p>
          <a:p>
            <a:pPr algn="just">
              <a:lnSpc>
                <a:spcPts val="4199"/>
              </a:lnSpc>
            </a:pPr>
            <a:r>
              <a:rPr lang="en-US" sz="2799" b="1" dirty="0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We also use media queries to ensure the page is responsive and looks good on different devices.</a:t>
            </a:r>
          </a:p>
          <a:p>
            <a:pPr marL="0" lvl="0" indent="0" algn="just">
              <a:lnSpc>
                <a:spcPts val="4199"/>
              </a:lnSpc>
              <a:spcBef>
                <a:spcPct val="0"/>
              </a:spcBef>
            </a:pPr>
            <a:endParaRPr lang="en-US" sz="2799" b="1" dirty="0">
              <a:solidFill>
                <a:srgbClr val="000000"/>
              </a:solidFill>
              <a:latin typeface="Dosis Medium"/>
              <a:ea typeface="Dosis Medium"/>
              <a:cs typeface="Dosis Medium"/>
              <a:sym typeface="Dosis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05217" y="1554519"/>
            <a:ext cx="14077566" cy="107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000000"/>
                </a:solidFill>
                <a:latin typeface="Bobby Jones"/>
                <a:ea typeface="Bobby Jones"/>
                <a:cs typeface="Bobby Jones"/>
                <a:sym typeface="Bobby Jones"/>
              </a:rPr>
              <a:t>CSS Styling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105400" y="800100"/>
            <a:ext cx="14613697" cy="10341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799" b="1" dirty="0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Flexbox to center the content: </a:t>
            </a:r>
            <a:r>
              <a:rPr lang="en-US" sz="28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.flex </a:t>
            </a:r>
            <a:r>
              <a:rPr lang="en-US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display: </a:t>
            </a:r>
            <a:r>
              <a:rPr lang="en-US" sz="28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align-items: </a:t>
            </a:r>
            <a:r>
              <a:rPr lang="en-US" sz="28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2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799" b="1" dirty="0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Default background image: </a:t>
            </a:r>
            <a:r>
              <a:rPr lang="en-US" sz="28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background-image: </a:t>
            </a:r>
            <a:r>
              <a:rPr lang="en-US" sz="28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"default_weather.jpg"</a:t>
            </a:r>
            <a:r>
              <a:rPr lang="en-US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background-repeat: </a:t>
            </a:r>
            <a:r>
              <a:rPr lang="en-US" sz="28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no-repeat</a:t>
            </a:r>
            <a:r>
              <a:rPr lang="en-US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background-size: </a:t>
            </a:r>
            <a:r>
              <a:rPr lang="en-US" sz="28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background-position: </a:t>
            </a:r>
            <a:r>
              <a:rPr lang="en-US" sz="28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sz="2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799" b="1" dirty="0">
                <a:solidFill>
                  <a:srgbClr val="000000"/>
                </a:solidFill>
                <a:latin typeface="Dosis Medium"/>
                <a:ea typeface="Dosis Medium"/>
                <a:cs typeface="Dosis Medium"/>
                <a:sym typeface="Dosis Medium"/>
              </a:rPr>
              <a:t>Button styling</a:t>
            </a:r>
            <a:r>
              <a:rPr lang="en-US" sz="2800" dirty="0">
                <a:latin typeface="Consolas" panose="020B0609020204030204" pitchFamily="49" charset="0"/>
                <a:ea typeface="Dosis Medium"/>
                <a:cs typeface="Dosis Medium"/>
                <a:sym typeface="Dosis Medium"/>
              </a:rPr>
              <a:t>:</a:t>
            </a:r>
            <a:r>
              <a:rPr lang="en-US" sz="28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margin: </a:t>
            </a:r>
            <a:r>
              <a:rPr lang="en-US" sz="28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0.5em</a:t>
            </a:r>
            <a:r>
              <a:rPr lang="en-US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border-radius: </a:t>
            </a:r>
            <a:r>
              <a:rPr lang="en-US" sz="28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border: </a:t>
            </a:r>
            <a:r>
              <a:rPr lang="en-US" sz="28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height: </a:t>
            </a:r>
            <a:r>
              <a:rPr lang="en-US" sz="28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44px</a:t>
            </a:r>
            <a:r>
              <a:rPr lang="en-US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width: </a:t>
            </a:r>
            <a:r>
              <a:rPr lang="en-US" sz="28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44px</a:t>
            </a:r>
            <a:r>
              <a:rPr lang="en-US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outline: </a:t>
            </a:r>
            <a:r>
              <a:rPr lang="en-US" sz="28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background: </a:t>
            </a:r>
            <a:r>
              <a:rPr lang="en-US" sz="28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#7c7c7c2b</a:t>
            </a:r>
            <a:r>
              <a:rPr lang="en-US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color: </a:t>
            </a:r>
            <a:r>
              <a:rPr lang="en-US" sz="28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cursor: </a:t>
            </a:r>
            <a:r>
              <a:rPr lang="en-US" sz="28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800" b="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transition: </a:t>
            </a:r>
            <a:r>
              <a:rPr lang="en-US" sz="28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0.2s</a:t>
            </a:r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ease-in-out</a:t>
            </a:r>
            <a:r>
              <a:rPr lang="en-US" sz="2800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511366-40DD-DF54-2A5D-57C55FE0E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29" y="342900"/>
            <a:ext cx="4034571" cy="2761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FEF6EB-4114-F825-CDEE-105D6689D6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57"/>
          <a:stretch/>
        </p:blipFill>
        <p:spPr>
          <a:xfrm>
            <a:off x="1295400" y="6972301"/>
            <a:ext cx="2362200" cy="23522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52D3D7-9198-5B91-FED1-9C1456038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29" y="3450511"/>
            <a:ext cx="4034571" cy="27612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844</Words>
  <Application>Microsoft Office PowerPoint</Application>
  <PresentationFormat>Custom</PresentationFormat>
  <Paragraphs>108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Bobby Jones</vt:lpstr>
      <vt:lpstr>Calibri</vt:lpstr>
      <vt:lpstr>Arial Unicode MS</vt:lpstr>
      <vt:lpstr>Arial</vt:lpstr>
      <vt:lpstr>Dosis Medium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weather forecast website</dc:title>
  <cp:lastModifiedBy>mallahmurk@gmail.com</cp:lastModifiedBy>
  <cp:revision>5</cp:revision>
  <dcterms:created xsi:type="dcterms:W3CDTF">2006-08-16T00:00:00Z</dcterms:created>
  <dcterms:modified xsi:type="dcterms:W3CDTF">2024-10-31T18:15:59Z</dcterms:modified>
  <dc:identifier>DAGVIvh4e3c</dc:identifier>
</cp:coreProperties>
</file>